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2" r:id="rId2"/>
    <p:sldId id="421" r:id="rId3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9999"/>
    <a:srgbClr val="FFD5AB"/>
    <a:srgbClr val="3366FF"/>
    <a:srgbClr val="FF9933"/>
    <a:srgbClr val="6600CC"/>
    <a:srgbClr val="9933FF"/>
    <a:srgbClr val="006666"/>
    <a:srgbClr val="CCCC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7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1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9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9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5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0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1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34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EBE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D5889-0F51-4A11-BD22-7C3FFB0F038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52666" y="5699566"/>
            <a:ext cx="2046194" cy="27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03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4702" y="32066"/>
            <a:ext cx="101669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Мероприятия по сопровождению введения обновленных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ФГОС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ОО и ФООП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287185" y="1453797"/>
            <a:ext cx="777646" cy="902069"/>
            <a:chOff x="599712" y="1918646"/>
            <a:chExt cx="777646" cy="902069"/>
          </a:xfrm>
        </p:grpSpPr>
        <p:sp>
          <p:nvSpPr>
            <p:cNvPr id="11" name="Шестиугольник 10"/>
            <p:cNvSpPr/>
            <p:nvPr/>
          </p:nvSpPr>
          <p:spPr>
            <a:xfrm rot="16200000">
              <a:off x="537500" y="1980858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9454" y="2133601"/>
              <a:ext cx="510540" cy="510540"/>
            </a:xfrm>
            <a:prstGeom prst="rect">
              <a:avLst/>
            </a:prstGeom>
          </p:spPr>
        </p:pic>
      </p:grpSp>
      <p:grpSp>
        <p:nvGrpSpPr>
          <p:cNvPr id="44" name="Группа 43"/>
          <p:cNvGrpSpPr/>
          <p:nvPr/>
        </p:nvGrpSpPr>
        <p:grpSpPr>
          <a:xfrm>
            <a:off x="273374" y="5551037"/>
            <a:ext cx="777646" cy="902069"/>
            <a:chOff x="6437536" y="3140034"/>
            <a:chExt cx="777646" cy="902069"/>
          </a:xfrm>
        </p:grpSpPr>
        <p:sp>
          <p:nvSpPr>
            <p:cNvPr id="8" name="Шестиугольник 7"/>
            <p:cNvSpPr/>
            <p:nvPr/>
          </p:nvSpPr>
          <p:spPr>
            <a:xfrm rot="16200000">
              <a:off x="6375324" y="3202246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25464" y="3266064"/>
              <a:ext cx="556092" cy="556092"/>
            </a:xfrm>
            <a:prstGeom prst="rect">
              <a:avLst/>
            </a:prstGeom>
          </p:spPr>
        </p:pic>
      </p:grpSp>
      <p:grpSp>
        <p:nvGrpSpPr>
          <p:cNvPr id="42" name="Группа 41"/>
          <p:cNvGrpSpPr/>
          <p:nvPr/>
        </p:nvGrpSpPr>
        <p:grpSpPr>
          <a:xfrm>
            <a:off x="291924" y="3436802"/>
            <a:ext cx="777646" cy="902069"/>
            <a:chOff x="599715" y="5523206"/>
            <a:chExt cx="777646" cy="902069"/>
          </a:xfrm>
        </p:grpSpPr>
        <p:sp>
          <p:nvSpPr>
            <p:cNvPr id="14" name="Шестиугольник 13"/>
            <p:cNvSpPr/>
            <p:nvPr/>
          </p:nvSpPr>
          <p:spPr>
            <a:xfrm rot="16200000">
              <a:off x="537503" y="5585418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5177" y="5757623"/>
              <a:ext cx="475537" cy="475537"/>
            </a:xfrm>
            <a:prstGeom prst="rect">
              <a:avLst/>
            </a:prstGeom>
          </p:spPr>
        </p:pic>
      </p:grpSp>
      <p:grpSp>
        <p:nvGrpSpPr>
          <p:cNvPr id="41" name="Группа 40"/>
          <p:cNvGrpSpPr/>
          <p:nvPr/>
        </p:nvGrpSpPr>
        <p:grpSpPr>
          <a:xfrm>
            <a:off x="287185" y="2441871"/>
            <a:ext cx="777646" cy="902069"/>
            <a:chOff x="599713" y="4387491"/>
            <a:chExt cx="777646" cy="902069"/>
          </a:xfrm>
        </p:grpSpPr>
        <p:sp>
          <p:nvSpPr>
            <p:cNvPr id="13" name="Шестиугольник 12"/>
            <p:cNvSpPr/>
            <p:nvPr/>
          </p:nvSpPr>
          <p:spPr>
            <a:xfrm rot="16200000">
              <a:off x="537501" y="4449703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21" name="Рисунок 20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9817" y="4581617"/>
              <a:ext cx="466916" cy="466916"/>
            </a:xfrm>
            <a:prstGeom prst="rect">
              <a:avLst/>
            </a:prstGeom>
          </p:spPr>
        </p:pic>
      </p:grpSp>
      <p:sp>
        <p:nvSpPr>
          <p:cNvPr id="30" name="Прямоугольник 29"/>
          <p:cNvSpPr/>
          <p:nvPr/>
        </p:nvSpPr>
        <p:spPr>
          <a:xfrm>
            <a:off x="1344702" y="3814034"/>
            <a:ext cx="3996293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3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СТРАТЕГИЯ И ТАКТИКА ОБРАЗОВАТЕЛЬНОЙ ОРГАНИЗАЦИИ В УСЛОВИЯХ РЕАЛИЗАЦИИ ФГОС ОО (23.08.2023)</a:t>
            </a:r>
            <a:endParaRPr kumimoji="0" lang="ru-RU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583943" y="923411"/>
            <a:ext cx="541672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ru-RU" sz="1600" b="1" dirty="0" smtClean="0">
                <a:solidFill>
                  <a:srgbClr val="1B3281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СОВЕРШЕНСТВОВАНИЕ ПРЕДМЕТНОЙ И МЕТОДИЧЕСКОЙ КОМПЕТЕНТНОСТИ ПЕДАГОГОВ-ПРЕДМЕТНИКОВ 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7BFFD7FC-6063-45F5-9D38-77721421C388}"/>
              </a:ext>
            </a:extLst>
          </p:cNvPr>
          <p:cNvSpPr txBox="1"/>
          <p:nvPr/>
        </p:nvSpPr>
        <p:spPr>
          <a:xfrm>
            <a:off x="98551" y="905701"/>
            <a:ext cx="4265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МОДЕЛЬНЫЕ И КРАЕВЫЕ СЕМИНАРЫ, КОНКУРСЫ</a:t>
            </a:r>
            <a:endParaRPr lang="ko-KR" altLang="en-US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344702" y="3329387"/>
            <a:ext cx="3885877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latin typeface="Arial Narrow" panose="020B0606020202030204" pitchFamily="34" charset="0"/>
              </a:rPr>
              <a:t>МОНИТОРИНГ ПРОЕКТОВ ООП ОО (01.06-01.08.2023)</a:t>
            </a:r>
            <a:endParaRPr lang="ru-RU" sz="1300" b="1" dirty="0">
              <a:latin typeface="Arial Narrow" panose="020B0606020202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E8DB0A29-EF71-447E-BF39-0687E7A2912F}"/>
              </a:ext>
            </a:extLst>
          </p:cNvPr>
          <p:cNvSpPr txBox="1"/>
          <p:nvPr/>
        </p:nvSpPr>
        <p:spPr>
          <a:xfrm>
            <a:off x="7187825" y="1565292"/>
            <a:ext cx="476060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КПК ПО ВВЕДЕНИЮ ОБНОВЛЕННЫХ ФГОС ОО, ФООП</a:t>
            </a:r>
            <a:endParaRPr lang="ko-KR" altLang="en-US" sz="1300" b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22" y="154238"/>
            <a:ext cx="1518177" cy="602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409" y="63381"/>
            <a:ext cx="646020" cy="791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Прямоугольник 54"/>
          <p:cNvSpPr/>
          <p:nvPr/>
        </p:nvSpPr>
        <p:spPr>
          <a:xfrm>
            <a:off x="1344702" y="2910065"/>
            <a:ext cx="4091543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3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ПРОЕКТИРОВАНИЕ  ООП (28.04.2023)</a:t>
            </a:r>
            <a:endParaRPr lang="ru-RU" sz="13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1" name="Группа 60"/>
          <p:cNvGrpSpPr/>
          <p:nvPr/>
        </p:nvGrpSpPr>
        <p:grpSpPr>
          <a:xfrm>
            <a:off x="302574" y="4457154"/>
            <a:ext cx="777646" cy="902069"/>
            <a:chOff x="599713" y="3126157"/>
            <a:chExt cx="777646" cy="902069"/>
          </a:xfrm>
        </p:grpSpPr>
        <p:sp>
          <p:nvSpPr>
            <p:cNvPr id="62" name="Шестиугольник 61"/>
            <p:cNvSpPr/>
            <p:nvPr/>
          </p:nvSpPr>
          <p:spPr>
            <a:xfrm rot="16200000">
              <a:off x="537501" y="3188369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63" name="Рисунок 62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6141" y="3279149"/>
              <a:ext cx="546091" cy="546091"/>
            </a:xfrm>
            <a:prstGeom prst="rect">
              <a:avLst/>
            </a:prstGeom>
          </p:spPr>
        </p:pic>
      </p:grpSp>
      <p:sp>
        <p:nvSpPr>
          <p:cNvPr id="70" name="Прямоугольник 69"/>
          <p:cNvSpPr/>
          <p:nvPr/>
        </p:nvSpPr>
        <p:spPr>
          <a:xfrm>
            <a:off x="1344702" y="4769581"/>
            <a:ext cx="363177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latin typeface="Arial Narrow" panose="020B0606020202030204" pitchFamily="34" charset="0"/>
              </a:rPr>
              <a:t>КРАЕВОЙ КОНКУРС МЕТОДИЧЕСКОГО МАСТЕРСТВА «МЕТОДИЧЕСКИЙ ОЛИМП» </a:t>
            </a:r>
          </a:p>
          <a:p>
            <a:r>
              <a:rPr lang="ru-RU" sz="1300" b="1" dirty="0" smtClean="0">
                <a:latin typeface="Arial Narrow" panose="020B0606020202030204" pitchFamily="34" charset="0"/>
              </a:rPr>
              <a:t>(09-12.2023) </a:t>
            </a:r>
            <a:endParaRPr lang="ru-RU" sz="1300" b="1" dirty="0">
              <a:latin typeface="Arial Narrow" panose="020B060602020203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E8DB0A29-EF71-447E-BF39-0687E7A2912F}"/>
              </a:ext>
            </a:extLst>
          </p:cNvPr>
          <p:cNvSpPr txBox="1"/>
          <p:nvPr/>
        </p:nvSpPr>
        <p:spPr>
          <a:xfrm>
            <a:off x="7187825" y="1865174"/>
            <a:ext cx="481284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20 </a:t>
            </a: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КРАЕВЫХ СЕМИНАРОВ/ ВЕБИНАРОВ </a:t>
            </a:r>
            <a:r>
              <a:rPr lang="ru-RU" altLang="ko-KR" sz="1300" b="1" dirty="0">
                <a:latin typeface="Arial Narrow" panose="020B0606020202030204" pitchFamily="34" charset="0"/>
                <a:cs typeface="Arial" pitchFamily="34" charset="0"/>
              </a:rPr>
              <a:t>ПО ТЕОРИИ И МЕТОДИКЕ РЕШЕНИЯ ЗАПАДАЮЩИХ </a:t>
            </a: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ТЕМ УЧЕБНОГО ПРЕДМЕТА:</a:t>
            </a:r>
          </a:p>
          <a:p>
            <a:r>
              <a:rPr lang="ru-RU" sz="1200" b="1" dirty="0" smtClean="0">
                <a:latin typeface="Arial Narrow" panose="020B0606020202030204" pitchFamily="34" charset="0"/>
              </a:rPr>
              <a:t>БИОЛОГИЯ</a:t>
            </a:r>
            <a:r>
              <a:rPr lang="en-US" sz="1200" b="1" dirty="0" smtClean="0">
                <a:latin typeface="Arial Narrow" panose="020B0606020202030204" pitchFamily="34" charset="0"/>
              </a:rPr>
              <a:t> (4)</a:t>
            </a:r>
            <a:r>
              <a:rPr lang="ru-RU" sz="1200" b="1" dirty="0" smtClean="0">
                <a:latin typeface="Arial Narrow" panose="020B0606020202030204" pitchFamily="34" charset="0"/>
              </a:rPr>
              <a:t>, </a:t>
            </a:r>
            <a:r>
              <a:rPr lang="ru-RU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МАТЕМАТИКА</a:t>
            </a:r>
            <a:r>
              <a:rPr lang="en-US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 (3)</a:t>
            </a:r>
            <a:r>
              <a:rPr lang="ru-RU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, ФИЗИКА</a:t>
            </a:r>
            <a:r>
              <a:rPr lang="en-US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 (3)</a:t>
            </a:r>
            <a:r>
              <a:rPr lang="ru-RU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, ХИМИЯ</a:t>
            </a:r>
            <a:r>
              <a:rPr lang="en-US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(4)</a:t>
            </a:r>
            <a:r>
              <a:rPr lang="ru-RU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, ГЕОГРАФИЯ </a:t>
            </a:r>
            <a:r>
              <a:rPr lang="en-US" altLang="ko-KR" sz="1200" b="1" dirty="0" smtClean="0">
                <a:latin typeface="Arial Narrow" panose="020B0606020202030204" pitchFamily="34" charset="0"/>
                <a:cs typeface="Arial" pitchFamily="34" charset="0"/>
              </a:rPr>
              <a:t>(4)</a:t>
            </a:r>
            <a:endParaRPr lang="ru-RU" altLang="ko-KR" sz="1200" b="1" dirty="0" smtClean="0">
              <a:latin typeface="Arial Narrow" panose="020B0606020202030204" pitchFamily="34" charset="0"/>
              <a:cs typeface="Arial" pitchFamily="34" charset="0"/>
            </a:endParaRPr>
          </a:p>
          <a:p>
            <a:pPr marL="180975" algn="ctr"/>
            <a:endParaRPr lang="ko-KR" altLang="en-US" sz="1300" b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7253637" y="2646101"/>
            <a:ext cx="481284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latin typeface="Arial Narrow" panose="020B0606020202030204" pitchFamily="34" charset="0"/>
              </a:rPr>
              <a:t>КОРПОРАТИВНОЕ ОБУЧЕНИЕ ПЕДАГОГОВ ОО «СИСТЕМА ОЦЕНИВАНИЯ ОСНОВАМ УПРАВЛЕНИЯ КАЧЕСТВОМ ОБРАЗОВАНИЯ» </a:t>
            </a:r>
          </a:p>
          <a:p>
            <a:pPr marL="647700" indent="-285750">
              <a:buFont typeface="Wingdings" panose="05000000000000000000" pitchFamily="2" charset="2"/>
              <a:buChar char="§"/>
            </a:pPr>
            <a:r>
              <a:rPr lang="ru-RU" sz="1300" b="1" dirty="0" smtClean="0">
                <a:latin typeface="Arial Narrow" panose="020B0606020202030204" pitchFamily="34" charset="0"/>
              </a:rPr>
              <a:t>школа </a:t>
            </a:r>
            <a:r>
              <a:rPr lang="ru-RU" sz="1300" b="1" dirty="0">
                <a:latin typeface="Arial Narrow" panose="020B0606020202030204" pitchFamily="34" charset="0"/>
              </a:rPr>
              <a:t>МЧС </a:t>
            </a:r>
            <a:r>
              <a:rPr lang="ru-RU" sz="1300" b="1" dirty="0" smtClean="0">
                <a:latin typeface="Arial Narrow" panose="020B0606020202030204" pitchFamily="34" charset="0"/>
              </a:rPr>
              <a:t>(март 2023</a:t>
            </a:r>
            <a:r>
              <a:rPr lang="ru-RU" sz="1300" b="1" dirty="0">
                <a:latin typeface="Arial Narrow" panose="020B0606020202030204" pitchFamily="34" charset="0"/>
              </a:rPr>
              <a:t>)</a:t>
            </a:r>
          </a:p>
          <a:p>
            <a:pPr marL="647700" indent="-285750">
              <a:buFont typeface="Wingdings" panose="05000000000000000000" pitchFamily="2" charset="2"/>
              <a:buChar char="§"/>
            </a:pPr>
            <a:r>
              <a:rPr lang="ru-RU" sz="1300" b="1" dirty="0" smtClean="0">
                <a:latin typeface="Arial Narrow" panose="020B0606020202030204" pitchFamily="34" charset="0"/>
              </a:rPr>
              <a:t>МБОУ </a:t>
            </a:r>
            <a:r>
              <a:rPr lang="ru-RU" sz="1300" b="1" dirty="0">
                <a:latin typeface="Arial Narrow" panose="020B0606020202030204" pitchFamily="34" charset="0"/>
              </a:rPr>
              <a:t>СОШ </a:t>
            </a:r>
            <a:r>
              <a:rPr lang="ru-RU" sz="1300" b="1" dirty="0" smtClean="0">
                <a:latin typeface="Arial Narrow" panose="020B0606020202030204" pitchFamily="34" charset="0"/>
              </a:rPr>
              <a:t>№30 </a:t>
            </a:r>
            <a:r>
              <a:rPr lang="ru-RU" sz="1300" b="1" dirty="0">
                <a:latin typeface="Arial Narrow" panose="020B0606020202030204" pitchFamily="34" charset="0"/>
              </a:rPr>
              <a:t>(март </a:t>
            </a:r>
            <a:r>
              <a:rPr lang="ru-RU" sz="1300" b="1" dirty="0" smtClean="0">
                <a:latin typeface="Arial Narrow" panose="020B0606020202030204" pitchFamily="34" charset="0"/>
              </a:rPr>
              <a:t>2023)</a:t>
            </a:r>
            <a:endParaRPr lang="ru-RU" sz="1300" b="1" dirty="0">
              <a:latin typeface="Arial Narrow" panose="020B0606020202030204" pitchFamily="34" charset="0"/>
            </a:endParaRPr>
          </a:p>
          <a:p>
            <a:pPr marL="647700" indent="-285750">
              <a:buFont typeface="Wingdings" panose="05000000000000000000" pitchFamily="2" charset="2"/>
              <a:buChar char="§"/>
            </a:pPr>
            <a:r>
              <a:rPr lang="ru-RU" sz="1300" b="1" dirty="0" smtClean="0">
                <a:latin typeface="Arial Narrow" panose="020B0606020202030204" pitchFamily="34" charset="0"/>
              </a:rPr>
              <a:t>Математический </a:t>
            </a:r>
            <a:r>
              <a:rPr lang="ru-RU" sz="1300" b="1" dirty="0">
                <a:latin typeface="Arial Narrow" panose="020B0606020202030204" pitchFamily="34" charset="0"/>
              </a:rPr>
              <a:t>лицей (март 2023)</a:t>
            </a:r>
          </a:p>
          <a:p>
            <a:pPr marL="647700" indent="-285750">
              <a:buFont typeface="Wingdings" panose="05000000000000000000" pitchFamily="2" charset="2"/>
              <a:buChar char="§"/>
            </a:pPr>
            <a:r>
              <a:rPr lang="ru-RU" sz="1300" b="1" dirty="0">
                <a:latin typeface="Arial Narrow" panose="020B0606020202030204" pitchFamily="34" charset="0"/>
              </a:rPr>
              <a:t>МБОУ СОШ №87 (март </a:t>
            </a:r>
            <a:r>
              <a:rPr lang="ru-RU" sz="1300" b="1" dirty="0" smtClean="0">
                <a:latin typeface="Arial Narrow" panose="020B0606020202030204" pitchFamily="34" charset="0"/>
              </a:rPr>
              <a:t>2023)</a:t>
            </a:r>
            <a:endParaRPr lang="ru-RU" sz="1300" b="1" dirty="0">
              <a:latin typeface="Arial Narrow" panose="020B0606020202030204" pitchFamily="34" charset="0"/>
            </a:endParaRPr>
          </a:p>
          <a:p>
            <a:pPr marL="647700" indent="-285750">
              <a:buFont typeface="Wingdings" panose="05000000000000000000" pitchFamily="2" charset="2"/>
              <a:buChar char="§"/>
            </a:pPr>
            <a:r>
              <a:rPr lang="ru-RU" sz="1300" b="1" dirty="0" smtClean="0">
                <a:latin typeface="Arial Narrow" panose="020B0606020202030204" pitchFamily="34" charset="0"/>
              </a:rPr>
              <a:t>ОО Нанайского района </a:t>
            </a:r>
            <a:r>
              <a:rPr lang="ru-RU" sz="1300" b="1" dirty="0">
                <a:latin typeface="Arial Narrow" panose="020B0606020202030204" pitchFamily="34" charset="0"/>
              </a:rPr>
              <a:t>(март </a:t>
            </a:r>
            <a:r>
              <a:rPr lang="ru-RU" sz="1300" b="1" dirty="0" smtClean="0">
                <a:latin typeface="Arial Narrow" panose="020B0606020202030204" pitchFamily="34" charset="0"/>
              </a:rPr>
              <a:t>2023)</a:t>
            </a:r>
            <a:endParaRPr lang="ru-RU" sz="1300" b="1" dirty="0">
              <a:latin typeface="Arial Narrow" panose="020B0606020202030204" pitchFamily="34" charset="0"/>
            </a:endParaRPr>
          </a:p>
        </p:txBody>
      </p:sp>
      <p:grpSp>
        <p:nvGrpSpPr>
          <p:cNvPr id="74" name="Группа 73"/>
          <p:cNvGrpSpPr/>
          <p:nvPr/>
        </p:nvGrpSpPr>
        <p:grpSpPr>
          <a:xfrm>
            <a:off x="6116291" y="3550034"/>
            <a:ext cx="777646" cy="902069"/>
            <a:chOff x="599712" y="1918646"/>
            <a:chExt cx="777646" cy="902069"/>
          </a:xfrm>
        </p:grpSpPr>
        <p:sp>
          <p:nvSpPr>
            <p:cNvPr id="75" name="Шестиугольник 74"/>
            <p:cNvSpPr/>
            <p:nvPr/>
          </p:nvSpPr>
          <p:spPr>
            <a:xfrm rot="16200000">
              <a:off x="537500" y="1980858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76" name="Рисунок 75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9454" y="2133601"/>
              <a:ext cx="510540" cy="510540"/>
            </a:xfrm>
            <a:prstGeom prst="rect">
              <a:avLst/>
            </a:prstGeom>
          </p:spPr>
        </p:pic>
      </p:grpSp>
      <p:grpSp>
        <p:nvGrpSpPr>
          <p:cNvPr id="77" name="Группа 76"/>
          <p:cNvGrpSpPr/>
          <p:nvPr/>
        </p:nvGrpSpPr>
        <p:grpSpPr>
          <a:xfrm>
            <a:off x="6103617" y="1428921"/>
            <a:ext cx="777646" cy="902069"/>
            <a:chOff x="599713" y="4387491"/>
            <a:chExt cx="777646" cy="902069"/>
          </a:xfrm>
        </p:grpSpPr>
        <p:sp>
          <p:nvSpPr>
            <p:cNvPr id="78" name="Шестиугольник 77"/>
            <p:cNvSpPr/>
            <p:nvPr/>
          </p:nvSpPr>
          <p:spPr>
            <a:xfrm rot="16200000">
              <a:off x="537501" y="4449703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79" name="Рисунок 78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9817" y="4581617"/>
              <a:ext cx="466916" cy="466916"/>
            </a:xfrm>
            <a:prstGeom prst="rect">
              <a:avLst/>
            </a:prstGeom>
          </p:spPr>
        </p:pic>
      </p:grpSp>
      <p:grpSp>
        <p:nvGrpSpPr>
          <p:cNvPr id="80" name="Группа 79"/>
          <p:cNvGrpSpPr/>
          <p:nvPr/>
        </p:nvGrpSpPr>
        <p:grpSpPr>
          <a:xfrm>
            <a:off x="6094483" y="2459030"/>
            <a:ext cx="777646" cy="902069"/>
            <a:chOff x="6403728" y="1918646"/>
            <a:chExt cx="777646" cy="902069"/>
          </a:xfrm>
        </p:grpSpPr>
        <p:sp>
          <p:nvSpPr>
            <p:cNvPr id="81" name="Шестиугольник 80"/>
            <p:cNvSpPr/>
            <p:nvPr/>
          </p:nvSpPr>
          <p:spPr>
            <a:xfrm rot="16200000">
              <a:off x="6341516" y="1980858"/>
              <a:ext cx="902069" cy="777646"/>
            </a:xfrm>
            <a:prstGeom prst="hexagon">
              <a:avLst>
                <a:gd name="adj" fmla="val 35345"/>
                <a:gd name="vf" fmla="val 115470"/>
              </a:avLst>
            </a:prstGeom>
            <a:solidFill>
              <a:srgbClr val="0072BC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pic>
          <p:nvPicPr>
            <p:cNvPr id="82" name="Рисунок 81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04791" y="2095473"/>
              <a:ext cx="550172" cy="550172"/>
            </a:xfrm>
            <a:prstGeom prst="rect">
              <a:avLst/>
            </a:prstGeom>
          </p:spPr>
        </p:pic>
      </p:grpSp>
      <p:sp>
        <p:nvSpPr>
          <p:cNvPr id="84" name="Шестиугольник 83"/>
          <p:cNvSpPr/>
          <p:nvPr/>
        </p:nvSpPr>
        <p:spPr>
          <a:xfrm rot="16200000">
            <a:off x="6058514" y="4628415"/>
            <a:ext cx="902069" cy="777646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0072BC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pic>
        <p:nvPicPr>
          <p:cNvPr id="86" name="Picture 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393" y="865621"/>
            <a:ext cx="408090" cy="517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E8DB0A29-EF71-447E-BF39-0687E7A2912F}"/>
              </a:ext>
            </a:extLst>
          </p:cNvPr>
          <p:cNvSpPr txBox="1"/>
          <p:nvPr/>
        </p:nvSpPr>
        <p:spPr>
          <a:xfrm>
            <a:off x="7279756" y="4397814"/>
            <a:ext cx="46947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РЕАЛИЗУЕТСЯ ДОРОЖНЫЕ КАРТЫ РМО ПО 8 ПРЕДМЕТНЫМ ОБЛАСТЯМ</a:t>
            </a:r>
            <a:endParaRPr lang="ko-KR" altLang="en-US" sz="1300" b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344701" y="5740716"/>
            <a:ext cx="38858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3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ФГОС ОО: ОТ ФУНКЦИОНАЛЬНОСТИ К ФУНКЦИОНАЛЬНОЙ ГРАМОТНОСТИ (11.2023)</a:t>
            </a:r>
            <a:endParaRPr lang="ru-RU" sz="13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344702" y="2170592"/>
            <a:ext cx="432973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3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ФОП ДОШКОЛЬНОГО ОБРАЗОВАНИЯ: ВЕКТОРЫ ОБНОВЛЕНИЯ ПРОГРАММНОГО ОБЕСПЕЧЕНИЯ </a:t>
            </a:r>
          </a:p>
          <a:p>
            <a:pPr lvl="0">
              <a:defRPr/>
            </a:pPr>
            <a:r>
              <a:rPr lang="ru-RU" sz="13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(23-24.03.2023)</a:t>
            </a:r>
            <a:endParaRPr lang="ru-RU" sz="13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293624" y="1523594"/>
            <a:ext cx="459681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latin typeface="Arial Narrow" panose="020B0606020202030204" pitchFamily="34" charset="0"/>
              </a:rPr>
              <a:t>«ЭКСПЕРТНАЯ АПРОБАЦИЯ» 14 ПРОГРАММ СОО УГЛУБЛЕННОГО УРОВНЯ (ДО 31.05.2023) </a:t>
            </a:r>
            <a:endParaRPr lang="ru-RU" sz="1300" b="1" dirty="0">
              <a:latin typeface="Arial Narrow" panose="020B060602020203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E8DB0A29-EF71-447E-BF39-0687E7A2912F}"/>
              </a:ext>
            </a:extLst>
          </p:cNvPr>
          <p:cNvSpPr txBox="1"/>
          <p:nvPr/>
        </p:nvSpPr>
        <p:spPr>
          <a:xfrm>
            <a:off x="7253636" y="4918987"/>
            <a:ext cx="4938363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ИНФОРМАЦИОННОЕ СОПРОВОЖДЕНИЕ ПЕДАГОГОВ НА САЙТЕ, В СОЦИАЛЬНЫХ СЕТЯХ ИНСТИТУТА</a:t>
            </a:r>
          </a:p>
          <a:p>
            <a:pPr>
              <a:spcBef>
                <a:spcPts val="1200"/>
              </a:spcBef>
            </a:pP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ИНДИВИДУАЛЬНЫЕ И ГРУППОВЫЕ КОНСУЛЬТАЦИИ ПО ОРГАНИЗАЦИОННО-МЕТОДИЧЕСКИМ ВОПРОСАМ</a:t>
            </a:r>
          </a:p>
          <a:p>
            <a:pPr>
              <a:spcBef>
                <a:spcPts val="1200"/>
              </a:spcBef>
            </a:pP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«ГОРЯЧАЯ ЛИНИЯ» ПО ВОПРОСАМ </a:t>
            </a:r>
            <a:r>
              <a:rPr lang="ru-RU" altLang="ko-KR" sz="1300" b="1" smtClean="0">
                <a:latin typeface="Arial Narrow" panose="020B0606020202030204" pitchFamily="34" charset="0"/>
                <a:cs typeface="Arial" pitchFamily="34" charset="0"/>
              </a:rPr>
              <a:t>МЕТОДИЧЕСКОГО СОПРОВОЖДЕНИЯ:  </a:t>
            </a:r>
            <a:r>
              <a:rPr lang="ru-RU" altLang="ko-KR" sz="1300" b="1" dirty="0">
                <a:latin typeface="Arial Narrow" panose="020B0606020202030204" pitchFamily="34" charset="0"/>
                <a:cs typeface="Arial" pitchFamily="34" charset="0"/>
              </a:rPr>
              <a:t>8(4212) 46-14-48, </a:t>
            </a: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8(4212</a:t>
            </a:r>
            <a:r>
              <a:rPr lang="ru-RU" altLang="ko-KR" sz="1300" b="1" dirty="0">
                <a:latin typeface="Arial Narrow" panose="020B0606020202030204" pitchFamily="34" charset="0"/>
                <a:cs typeface="Arial" pitchFamily="34" charset="0"/>
              </a:rPr>
              <a:t>) </a:t>
            </a:r>
            <a:r>
              <a:rPr lang="ru-RU" altLang="ko-KR" sz="1300" b="1" dirty="0" smtClean="0">
                <a:latin typeface="Arial Narrow" panose="020B0606020202030204" pitchFamily="34" charset="0"/>
                <a:cs typeface="Arial" pitchFamily="34" charset="0"/>
              </a:rPr>
              <a:t>46-14-85, 8(4212) 46-51-75</a:t>
            </a:r>
            <a:endParaRPr lang="ru-RU" altLang="ko-KR" sz="1300" b="1" dirty="0">
              <a:latin typeface="Arial Narrow" panose="020B0606020202030204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ko-KR" altLang="en-US" sz="1100" b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 rot="16200000">
            <a:off x="6058513" y="5681391"/>
            <a:ext cx="902069" cy="777646"/>
          </a:xfrm>
          <a:prstGeom prst="hexagon">
            <a:avLst>
              <a:gd name="adj" fmla="val 35345"/>
              <a:gd name="vf" fmla="val 115470"/>
            </a:avLst>
          </a:prstGeom>
          <a:solidFill>
            <a:srgbClr val="0072BC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pic>
        <p:nvPicPr>
          <p:cNvPr id="96" name="Рисунок 95"/>
          <p:cNvPicPr>
            <a:picLocks noChangeAspect="1"/>
          </p:cNvPicPr>
          <p:nvPr/>
        </p:nvPicPr>
        <p:blipFill>
          <a:blip r:embed="rId11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artisticLineDrawing/>
                    </a14:imgEffect>
                    <a14:imgEffect>
                      <a14:saturation sat="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301149" y="5847844"/>
            <a:ext cx="364312" cy="444740"/>
          </a:xfrm>
          <a:prstGeom prst="rect">
            <a:avLst/>
          </a:prstGeom>
        </p:spPr>
      </p:pic>
      <p:pic>
        <p:nvPicPr>
          <p:cNvPr id="97" name="object 18"/>
          <p:cNvPicPr/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236033" y="4644036"/>
            <a:ext cx="547029" cy="52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1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48"/>
          <p:cNvGrpSpPr/>
          <p:nvPr/>
        </p:nvGrpSpPr>
        <p:grpSpPr>
          <a:xfrm>
            <a:off x="10711561" y="2735322"/>
            <a:ext cx="1030823" cy="2079727"/>
            <a:chOff x="10222464" y="1622116"/>
            <a:chExt cx="1030823" cy="2079727"/>
          </a:xfrm>
        </p:grpSpPr>
        <p:sp>
          <p:nvSpPr>
            <p:cNvPr id="5" name="Freeform 18"/>
            <p:cNvSpPr/>
            <p:nvPr/>
          </p:nvSpPr>
          <p:spPr bwMode="auto">
            <a:xfrm>
              <a:off x="10306106" y="1710279"/>
              <a:ext cx="947181" cy="1907923"/>
            </a:xfrm>
            <a:custGeom>
              <a:avLst/>
              <a:gdLst>
                <a:gd name="T0" fmla="*/ 0 w 227"/>
                <a:gd name="T1" fmla="*/ 0 h 454"/>
                <a:gd name="T2" fmla="*/ 227 w 227"/>
                <a:gd name="T3" fmla="*/ 227 h 454"/>
                <a:gd name="T4" fmla="*/ 0 w 227"/>
                <a:gd name="T5" fmla="*/ 454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454">
                  <a:moveTo>
                    <a:pt x="0" y="0"/>
                  </a:moveTo>
                  <a:cubicBezTo>
                    <a:pt x="125" y="0"/>
                    <a:pt x="227" y="101"/>
                    <a:pt x="227" y="227"/>
                  </a:cubicBezTo>
                  <a:cubicBezTo>
                    <a:pt x="227" y="352"/>
                    <a:pt x="125" y="454"/>
                    <a:pt x="0" y="454"/>
                  </a:cubicBezTo>
                </a:path>
              </a:pathLst>
            </a:custGeom>
            <a:ln>
              <a:solidFill>
                <a:srgbClr val="3366FF"/>
              </a:solidFill>
            </a:ln>
            <a:ex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6" name="Oval 19"/>
            <p:cNvSpPr>
              <a:spLocks noChangeArrowheads="1"/>
            </p:cNvSpPr>
            <p:nvPr/>
          </p:nvSpPr>
          <p:spPr bwMode="auto">
            <a:xfrm>
              <a:off x="10222464" y="1622116"/>
              <a:ext cx="167282" cy="17180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7" name="Oval 20"/>
            <p:cNvSpPr>
              <a:spLocks noChangeArrowheads="1"/>
            </p:cNvSpPr>
            <p:nvPr/>
          </p:nvSpPr>
          <p:spPr bwMode="auto">
            <a:xfrm>
              <a:off x="10222464" y="3534561"/>
              <a:ext cx="167282" cy="16728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1515551" y="3067627"/>
            <a:ext cx="1408338" cy="1415119"/>
          </a:xfrm>
          <a:prstGeom prst="ellipse">
            <a:avLst/>
          </a:prstGeom>
          <a:solidFill>
            <a:srgbClr val="2F5597"/>
          </a:solidFill>
          <a:ln w="12700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</a:endParaRPr>
          </a:p>
        </p:txBody>
      </p:sp>
      <p:grpSp>
        <p:nvGrpSpPr>
          <p:cNvPr id="11" name="组合 51"/>
          <p:cNvGrpSpPr/>
          <p:nvPr/>
        </p:nvGrpSpPr>
        <p:grpSpPr>
          <a:xfrm>
            <a:off x="2101040" y="2735322"/>
            <a:ext cx="3693777" cy="2079727"/>
            <a:chOff x="1611943" y="1622116"/>
            <a:chExt cx="3693777" cy="2079727"/>
          </a:xfrm>
        </p:grpSpPr>
        <p:sp>
          <p:nvSpPr>
            <p:cNvPr id="12" name="Freeform 6"/>
            <p:cNvSpPr/>
            <p:nvPr/>
          </p:nvSpPr>
          <p:spPr bwMode="auto">
            <a:xfrm>
              <a:off x="1695584" y="1710279"/>
              <a:ext cx="949441" cy="1907923"/>
            </a:xfrm>
            <a:custGeom>
              <a:avLst/>
              <a:gdLst>
                <a:gd name="T0" fmla="*/ 0 w 227"/>
                <a:gd name="T1" fmla="*/ 0 h 454"/>
                <a:gd name="T2" fmla="*/ 227 w 227"/>
                <a:gd name="T3" fmla="*/ 227 h 454"/>
                <a:gd name="T4" fmla="*/ 0 w 227"/>
                <a:gd name="T5" fmla="*/ 454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454">
                  <a:moveTo>
                    <a:pt x="0" y="0"/>
                  </a:moveTo>
                  <a:cubicBezTo>
                    <a:pt x="125" y="0"/>
                    <a:pt x="227" y="101"/>
                    <a:pt x="227" y="227"/>
                  </a:cubicBezTo>
                  <a:cubicBezTo>
                    <a:pt x="227" y="352"/>
                    <a:pt x="125" y="454"/>
                    <a:pt x="0" y="454"/>
                  </a:cubicBezTo>
                </a:path>
              </a:pathLst>
            </a:custGeom>
            <a:ln/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Oval 7"/>
            <p:cNvSpPr>
              <a:spLocks noChangeArrowheads="1"/>
            </p:cNvSpPr>
            <p:nvPr/>
          </p:nvSpPr>
          <p:spPr bwMode="auto">
            <a:xfrm>
              <a:off x="1611943" y="1622116"/>
              <a:ext cx="167282" cy="171804"/>
            </a:xfrm>
            <a:prstGeom prst="ellipse">
              <a:avLst/>
            </a:prstGeom>
            <a:solidFill>
              <a:srgbClr val="2F55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611943" y="3534561"/>
              <a:ext cx="167282" cy="167282"/>
            </a:xfrm>
            <a:prstGeom prst="ellipse">
              <a:avLst/>
            </a:prstGeom>
            <a:solidFill>
              <a:srgbClr val="2F55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Oval 9"/>
            <p:cNvSpPr>
              <a:spLocks noChangeArrowheads="1"/>
            </p:cNvSpPr>
            <p:nvPr/>
          </p:nvSpPr>
          <p:spPr bwMode="auto">
            <a:xfrm>
              <a:off x="3897382" y="1954421"/>
              <a:ext cx="1408338" cy="1415119"/>
            </a:xfrm>
            <a:prstGeom prst="ellipse">
              <a:avLst/>
            </a:prstGeom>
            <a:solidFill>
              <a:srgbClr val="1D927D"/>
            </a:solidFill>
            <a:ln w="1270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>
              <a:off x="2645024" y="2664241"/>
              <a:ext cx="1252357" cy="0"/>
            </a:xfrm>
            <a:prstGeom prst="line">
              <a:avLst/>
            </a:prstGeom>
            <a:noFill/>
            <a:ln w="23813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17" name="文本框 28"/>
            <p:cNvSpPr txBox="1"/>
            <p:nvPr/>
          </p:nvSpPr>
          <p:spPr>
            <a:xfrm>
              <a:off x="4089743" y="2324066"/>
              <a:ext cx="1847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zh-CN" altLang="en-US" sz="3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组合 50"/>
          <p:cNvGrpSpPr/>
          <p:nvPr/>
        </p:nvGrpSpPr>
        <p:grpSpPr>
          <a:xfrm>
            <a:off x="2029680" y="71776"/>
            <a:ext cx="9288791" cy="4743273"/>
            <a:chOff x="1540583" y="-1041430"/>
            <a:chExt cx="9288791" cy="4743273"/>
          </a:xfrm>
        </p:grpSpPr>
        <p:sp>
          <p:nvSpPr>
            <p:cNvPr id="19" name="Freeform 10"/>
            <p:cNvSpPr/>
            <p:nvPr/>
          </p:nvSpPr>
          <p:spPr bwMode="auto">
            <a:xfrm>
              <a:off x="4566511" y="1710279"/>
              <a:ext cx="949441" cy="1907923"/>
            </a:xfrm>
            <a:custGeom>
              <a:avLst/>
              <a:gdLst>
                <a:gd name="T0" fmla="*/ 0 w 227"/>
                <a:gd name="T1" fmla="*/ 0 h 454"/>
                <a:gd name="T2" fmla="*/ 227 w 227"/>
                <a:gd name="T3" fmla="*/ 227 h 454"/>
                <a:gd name="T4" fmla="*/ 0 w 227"/>
                <a:gd name="T5" fmla="*/ 454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454">
                  <a:moveTo>
                    <a:pt x="0" y="0"/>
                  </a:moveTo>
                  <a:cubicBezTo>
                    <a:pt x="125" y="0"/>
                    <a:pt x="227" y="101"/>
                    <a:pt x="227" y="227"/>
                  </a:cubicBezTo>
                  <a:cubicBezTo>
                    <a:pt x="227" y="352"/>
                    <a:pt x="125" y="454"/>
                    <a:pt x="0" y="454"/>
                  </a:cubicBezTo>
                </a:path>
              </a:pathLst>
            </a:custGeom>
            <a:noFill/>
            <a:ln w="23813" cap="flat">
              <a:solidFill>
                <a:srgbClr val="1D927D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0" name="Oval 11"/>
            <p:cNvSpPr>
              <a:spLocks noChangeArrowheads="1"/>
            </p:cNvSpPr>
            <p:nvPr/>
          </p:nvSpPr>
          <p:spPr bwMode="auto">
            <a:xfrm>
              <a:off x="4478349" y="1622116"/>
              <a:ext cx="171804" cy="171804"/>
            </a:xfrm>
            <a:prstGeom prst="ellipse">
              <a:avLst/>
            </a:prstGeom>
            <a:solidFill>
              <a:srgbClr val="1D927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1" name="Oval 12"/>
            <p:cNvSpPr>
              <a:spLocks noChangeArrowheads="1"/>
            </p:cNvSpPr>
            <p:nvPr/>
          </p:nvSpPr>
          <p:spPr bwMode="auto">
            <a:xfrm>
              <a:off x="4478349" y="3534561"/>
              <a:ext cx="171804" cy="167282"/>
            </a:xfrm>
            <a:prstGeom prst="ellipse">
              <a:avLst/>
            </a:prstGeom>
            <a:solidFill>
              <a:srgbClr val="1D927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2" name="Oval 13"/>
            <p:cNvSpPr>
              <a:spLocks noChangeArrowheads="1"/>
            </p:cNvSpPr>
            <p:nvPr/>
          </p:nvSpPr>
          <p:spPr bwMode="auto">
            <a:xfrm>
              <a:off x="6766049" y="1954421"/>
              <a:ext cx="1412859" cy="1415119"/>
            </a:xfrm>
            <a:prstGeom prst="ellipse">
              <a:avLst/>
            </a:prstGeom>
            <a:solidFill>
              <a:srgbClr val="009999"/>
            </a:solidFill>
            <a:ln w="1270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5515952" y="2664241"/>
              <a:ext cx="1250097" cy="0"/>
            </a:xfrm>
            <a:prstGeom prst="line">
              <a:avLst/>
            </a:prstGeom>
            <a:noFill/>
            <a:ln w="23813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4" name="文本框 29"/>
            <p:cNvSpPr txBox="1"/>
            <p:nvPr/>
          </p:nvSpPr>
          <p:spPr>
            <a:xfrm>
              <a:off x="1540583" y="-1041430"/>
              <a:ext cx="928879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800" b="1" dirty="0" smtClean="0">
                  <a:solidFill>
                    <a:schemeClr val="accent5">
                      <a:lumMod val="50000"/>
                    </a:schemeClr>
                  </a:solidFill>
                </a:rPr>
                <a:t>Мониторинг проектов ООП образовательных организаций</a:t>
              </a:r>
            </a:p>
            <a:p>
              <a:pPr algn="r"/>
              <a:r>
                <a:rPr lang="ru-RU" altLang="zh-CN" sz="1600" dirty="0" smtClean="0"/>
                <a:t>(Распоряжение Минобрнауки Хабаровского края № 102 от02.02.2023)</a:t>
              </a:r>
              <a:endParaRPr lang="zh-CN" altLang="en-US" sz="1600" dirty="0"/>
            </a:p>
          </p:txBody>
        </p:sp>
      </p:grpSp>
      <p:grpSp>
        <p:nvGrpSpPr>
          <p:cNvPr id="25" name="组合 49"/>
          <p:cNvGrpSpPr/>
          <p:nvPr/>
        </p:nvGrpSpPr>
        <p:grpSpPr>
          <a:xfrm>
            <a:off x="7838374" y="2735322"/>
            <a:ext cx="3696038" cy="2079727"/>
            <a:chOff x="7349277" y="1622116"/>
            <a:chExt cx="3696038" cy="2079727"/>
          </a:xfrm>
        </p:grpSpPr>
        <p:sp>
          <p:nvSpPr>
            <p:cNvPr id="26" name="Freeform 14"/>
            <p:cNvSpPr/>
            <p:nvPr/>
          </p:nvSpPr>
          <p:spPr bwMode="auto">
            <a:xfrm>
              <a:off x="7432917" y="1710279"/>
              <a:ext cx="949441" cy="1907923"/>
            </a:xfrm>
            <a:custGeom>
              <a:avLst/>
              <a:gdLst>
                <a:gd name="T0" fmla="*/ 0 w 227"/>
                <a:gd name="T1" fmla="*/ 0 h 454"/>
                <a:gd name="T2" fmla="*/ 227 w 227"/>
                <a:gd name="T3" fmla="*/ 227 h 454"/>
                <a:gd name="T4" fmla="*/ 0 w 227"/>
                <a:gd name="T5" fmla="*/ 454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7" h="454">
                  <a:moveTo>
                    <a:pt x="0" y="0"/>
                  </a:moveTo>
                  <a:cubicBezTo>
                    <a:pt x="126" y="0"/>
                    <a:pt x="227" y="101"/>
                    <a:pt x="227" y="227"/>
                  </a:cubicBezTo>
                  <a:cubicBezTo>
                    <a:pt x="227" y="352"/>
                    <a:pt x="126" y="454"/>
                    <a:pt x="0" y="454"/>
                  </a:cubicBezTo>
                </a:path>
              </a:pathLst>
            </a:custGeom>
            <a:noFill/>
            <a:ln w="23813" cap="flat">
              <a:solidFill>
                <a:srgbClr val="009999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ln>
                  <a:solidFill>
                    <a:srgbClr val="9933FF"/>
                  </a:solidFill>
                </a:ln>
                <a:solidFill>
                  <a:prstClr val="black"/>
                </a:solidFill>
              </a:endParaRPr>
            </a:p>
          </p:txBody>
        </p:sp>
        <p:sp>
          <p:nvSpPr>
            <p:cNvPr id="27" name="Oval 15"/>
            <p:cNvSpPr>
              <a:spLocks noChangeArrowheads="1"/>
            </p:cNvSpPr>
            <p:nvPr/>
          </p:nvSpPr>
          <p:spPr bwMode="auto">
            <a:xfrm>
              <a:off x="7349277" y="1622116"/>
              <a:ext cx="167282" cy="171804"/>
            </a:xfrm>
            <a:prstGeom prst="ellipse">
              <a:avLst/>
            </a:prstGeom>
            <a:solidFill>
              <a:srgbClr val="0099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  <p:sp>
          <p:nvSpPr>
            <p:cNvPr id="28" name="Oval 16"/>
            <p:cNvSpPr>
              <a:spLocks noChangeArrowheads="1"/>
            </p:cNvSpPr>
            <p:nvPr/>
          </p:nvSpPr>
          <p:spPr bwMode="auto">
            <a:xfrm>
              <a:off x="7349277" y="3534561"/>
              <a:ext cx="167282" cy="167282"/>
            </a:xfrm>
            <a:prstGeom prst="ellipse">
              <a:avLst/>
            </a:prstGeom>
            <a:solidFill>
              <a:srgbClr val="0099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9" name="Oval 17"/>
            <p:cNvSpPr>
              <a:spLocks noChangeArrowheads="1"/>
            </p:cNvSpPr>
            <p:nvPr/>
          </p:nvSpPr>
          <p:spPr bwMode="auto">
            <a:xfrm>
              <a:off x="9636977" y="1954421"/>
              <a:ext cx="1408338" cy="14151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>
              <a:off x="8386879" y="2650677"/>
              <a:ext cx="1254619" cy="0"/>
            </a:xfrm>
            <a:prstGeom prst="line">
              <a:avLst/>
            </a:prstGeom>
            <a:noFill/>
            <a:ln w="23813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33" name="矩形 32"/>
          <p:cNvSpPr/>
          <p:nvPr/>
        </p:nvSpPr>
        <p:spPr>
          <a:xfrm>
            <a:off x="840463" y="4872230"/>
            <a:ext cx="2451632" cy="12464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Типовое положение о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муниципальной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методической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 команде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(ММК)</a:t>
            </a:r>
            <a:endParaRPr lang="zh-CN" altLang="en-US" sz="15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7" name="矩形 37"/>
          <p:cNvSpPr/>
          <p:nvPr/>
        </p:nvSpPr>
        <p:spPr>
          <a:xfrm>
            <a:off x="3857501" y="4903561"/>
            <a:ext cx="2528897" cy="553998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Модельный семинар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«Проектирование  ООП»</a:t>
            </a:r>
            <a:endParaRPr lang="zh-CN" altLang="en-US" sz="15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矩形 41"/>
          <p:cNvSpPr/>
          <p:nvPr/>
        </p:nvSpPr>
        <p:spPr>
          <a:xfrm>
            <a:off x="6264787" y="4872496"/>
            <a:ext cx="3861287" cy="7848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Критерии оценки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соответствия ООП ОО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Федеральному законодательству</a:t>
            </a:r>
            <a:endParaRPr lang="zh-CN" altLang="en-US" sz="15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5" name="矩形 45"/>
          <p:cNvSpPr/>
          <p:nvPr/>
        </p:nvSpPr>
        <p:spPr>
          <a:xfrm>
            <a:off x="9860067" y="4878628"/>
            <a:ext cx="2037545" cy="553998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Онлайн-совещание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文泉驿微米黑" panose="020B0606030804020204" pitchFamily="34" charset="-122"/>
                <a:cs typeface="Arial" panose="020B0604020202020204" pitchFamily="34" charset="0"/>
              </a:rPr>
              <a:t>для ММК </a:t>
            </a:r>
            <a:endParaRPr lang="zh-CN" altLang="en-US" sz="15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59196" y="3560382"/>
            <a:ext cx="14126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zh-CN" sz="2000" b="1" dirty="0" smtClean="0">
                <a:solidFill>
                  <a:schemeClr val="bg1"/>
                </a:solidFill>
              </a:rPr>
              <a:t>до 1 марта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382123" y="3577392"/>
            <a:ext cx="1361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zh-CN" sz="2000" b="1" dirty="0" smtClean="0">
                <a:solidFill>
                  <a:schemeClr val="bg1"/>
                </a:solidFill>
              </a:rPr>
              <a:t>28.04.2023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346023" y="3560382"/>
            <a:ext cx="1151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zh-CN" sz="2000" b="1" dirty="0" smtClean="0">
                <a:solidFill>
                  <a:schemeClr val="bg1"/>
                </a:solidFill>
              </a:rPr>
              <a:t>до 1 мая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173142" y="3577392"/>
            <a:ext cx="1361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zh-CN" sz="2000" b="1" dirty="0" smtClean="0">
                <a:solidFill>
                  <a:schemeClr val="bg1"/>
                </a:solidFill>
              </a:rPr>
              <a:t>16.05.2023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79" y="164740"/>
            <a:ext cx="1626244" cy="645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30" y="890891"/>
            <a:ext cx="707065" cy="896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471" y="85350"/>
            <a:ext cx="726266" cy="890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7BFFD7FC-6063-45F5-9D38-77721421C388}"/>
              </a:ext>
            </a:extLst>
          </p:cNvPr>
          <p:cNvSpPr txBox="1"/>
          <p:nvPr/>
        </p:nvSpPr>
        <p:spPr>
          <a:xfrm>
            <a:off x="1013418" y="1293221"/>
            <a:ext cx="1088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2000" b="1" spc="-100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МЕТОДИЧЕСКОЕ  СОПРОВОЖДЕНИЕ  ОРГАНИЗАЦИИ  МОНИТОРИНГА  ПРОЕКТОВ  ООП  ОО</a:t>
            </a:r>
            <a:endParaRPr lang="ru-RU" altLang="ko-KR" sz="2000" b="1" spc="-100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86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4087</TotalTime>
  <Words>286</Words>
  <Application>Microsoft Office PowerPoint</Application>
  <PresentationFormat>Широкоэкранный</PresentationFormat>
  <Paragraphs>45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맑은 고딕</vt:lpstr>
      <vt:lpstr>SimSun</vt:lpstr>
      <vt:lpstr>Arial</vt:lpstr>
      <vt:lpstr>Arial Narrow</vt:lpstr>
      <vt:lpstr>Calibri</vt:lpstr>
      <vt:lpstr>Calibri Light</vt:lpstr>
      <vt:lpstr>等线</vt:lpstr>
      <vt:lpstr>Wingdings</vt:lpstr>
      <vt:lpstr>文泉驿微米黑</vt:lpstr>
      <vt:lpstr>Office Theme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Юлия Александровна Ярошенко</cp:lastModifiedBy>
  <cp:revision>289</cp:revision>
  <cp:lastPrinted>2023-03-16T00:16:22Z</cp:lastPrinted>
  <dcterms:created xsi:type="dcterms:W3CDTF">2020-04-02T12:37:45Z</dcterms:created>
  <dcterms:modified xsi:type="dcterms:W3CDTF">2023-04-07T06:05:58Z</dcterms:modified>
</cp:coreProperties>
</file>